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6" r:id="rId2"/>
    <p:sldId id="293" r:id="rId3"/>
    <p:sldId id="294" r:id="rId4"/>
    <p:sldId id="295" r:id="rId5"/>
    <p:sldId id="268" r:id="rId6"/>
    <p:sldId id="297" r:id="rId7"/>
    <p:sldId id="266" r:id="rId8"/>
    <p:sldId id="269" r:id="rId9"/>
    <p:sldId id="265" r:id="rId10"/>
    <p:sldId id="298" r:id="rId11"/>
    <p:sldId id="277" r:id="rId12"/>
    <p:sldId id="273" r:id="rId13"/>
    <p:sldId id="299" r:id="rId14"/>
    <p:sldId id="300" r:id="rId15"/>
    <p:sldId id="263" r:id="rId16"/>
    <p:sldId id="278" r:id="rId17"/>
    <p:sldId id="280" r:id="rId18"/>
    <p:sldId id="290" r:id="rId19"/>
    <p:sldId id="301" r:id="rId20"/>
    <p:sldId id="302" r:id="rId21"/>
    <p:sldId id="303" r:id="rId22"/>
    <p:sldId id="304" r:id="rId23"/>
    <p:sldId id="305" r:id="rId24"/>
    <p:sldId id="26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0000"/>
    <a:srgbClr val="00FF00"/>
    <a:srgbClr val="6699FF"/>
    <a:srgbClr val="FF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1" autoAdjust="0"/>
    <p:restoredTop sz="89326" autoAdjust="0"/>
  </p:normalViewPr>
  <p:slideViewPr>
    <p:cSldViewPr>
      <p:cViewPr varScale="1">
        <p:scale>
          <a:sx n="65" d="100"/>
          <a:sy n="65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2FBC0F-E948-4E01-BC77-CA8783DFA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78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D0478-B121-4268-BAE9-90E44FFFA688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8C0BA-EEEC-4764-AFFD-FDB777533EC8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52D3-D1AB-4D28-8175-F2FCF68C1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D46E3-3FC4-4996-8D50-A55138D69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FED2A-6604-4505-84DE-53D62C942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544A0-840F-46CF-B266-B23A5C6F1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92E6-81BB-4650-B231-FED046DED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B9CE6-7D45-423D-83A4-200E4C8B3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89937-1E8A-4E06-866E-F6E5AE32C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6CAA-8BF2-4DF5-BB85-4A2EAE810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01825-D4AA-4F76-B62A-755A876C8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7E3E-F2A7-4FF0-AB17-1897782A7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5737-658B-4EF3-9BAB-F29A31A6A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93CB6C8-0BCF-4B97-B88E-C932DEA4A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.yandex.ru/count/WcaejI_zO4C2_H80L1q6au8U5MLYvGK0GmCnEIpUNW00000uWhehWDUdW0Y00Twnry06Y07hfFoqGP01Y9QAwpIO0RY5--8ve06GbehhDAW1le3xuZcu0RA6nFlsXlSPu07ArkmPw05-hFck5xa2-CyNauGGKANm0jk2thuBa13x2lW4_lOCY0M4pmgG1Vxs3A05zFW3g0NXf0Em1U6a0xW5uQJXf0FMrjcV2YB0Nky-zGy4qGOYwCdTF_KF1Ebv_7vMTIeik0Uq1l47nKrRsMWqWut2rhp92iFv0eMCcDhu2e2r680BpWssMHCowNa006A5J9QHf-WBXC-KkE6-0QaCRhTRYNjluR_k5U0DWe20GJ-YWFlwxgVzXmIW3i24FUdpiTlVgfsLBDaF4RsXJaBgty-Vuz0GdeQlN_WG6u0H6v2Uig4Du17z-bte4OU6-h2YcBozb3l1G0OGVYusIDK_wH8vVEsGl5WYhV0I6vdiuAAJXCwtu1FXf0E85EVUdRYlgOYH6w0KuQG3g1J-zWpyd8xs1U0K0UWK2D0Lu9_fzWNO5S6AzkoZZxpyO_2W5j3OrVO5i1Qz0yaMq1QKkE6-0O4Nc1UzkziTg1S9k1S1m1S5s1V0X3tW5uZazVK5w1S19Y0n10r3Q0oI61cKx7J9uJB8rs5p6WhcKOGvyP8Ho2Nbn3tqnErzIpiuiD07Eq0c1WPeSea5GDWD2nAkvCjABrnihZ_gVxiwaY54u7heobyO1pehpZlbT2pHCnPjySuGtKIfzE1DqX4iI3Q2d3ZayKSIZZ1K3q8KU1iEitljZF_wv_U0KTk8CG00~1?stat-id=1&amp;test-tag=70918642608641&amp;format-type=74&amp;actual-format=37&amp;banner-test-tags=eyI3MDkxNjAyODIwIjoiMzI3NjkifQ%3D%3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1"/>
            </a:gs>
            <a:gs pos="27000">
              <a:schemeClr val="accent6">
                <a:lumMod val="60000"/>
                <a:lumOff val="40000"/>
              </a:schemeClr>
            </a:gs>
            <a:gs pos="70000">
              <a:srgbClr val="0000FF"/>
            </a:gs>
            <a:gs pos="77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06084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smtClean="0">
                <a:solidFill>
                  <a:srgbClr val="C00000"/>
                </a:solidFill>
              </a:rPr>
              <a:t>НАША </a:t>
            </a:r>
            <a:r>
              <a:rPr lang="ru-RU" sz="4800" b="1" i="1" smtClean="0">
                <a:solidFill>
                  <a:srgbClr val="C00000"/>
                </a:solidFill>
              </a:rPr>
              <a:t>РОДИНА - </a:t>
            </a:r>
            <a:r>
              <a:rPr lang="ru-RU" sz="4800" b="1" i="1" dirty="0" smtClean="0">
                <a:solidFill>
                  <a:srgbClr val="C00000"/>
                </a:solidFill>
              </a:rPr>
              <a:t>РОССИЯ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5154555"/>
            <a:ext cx="3563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Составила старший воспитатель Гусева Л.П.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212533"/>
            <a:ext cx="58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ПЕРЕД ПРОСМОТРОМ НАЖАТЬ НА КЛАВИШУ </a:t>
            </a:r>
            <a:r>
              <a:rPr lang="en-US" i="1" dirty="0" smtClean="0">
                <a:solidFill>
                  <a:srgbClr val="FFFF00"/>
                </a:solidFill>
              </a:rPr>
              <a:t>F5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585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Ребята, еще у нашей Родины есть другие символы, по которым ее узнают во всем мире.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170" name="Picture 2" descr="https://avatars.mds.yandex.net/get-pdb/1938902/03f4a42a-647c-4197-9873-e745ca9e40a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608512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4963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Юлия\Desktop\xocfhcbgf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642627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8064" y="2924944"/>
            <a:ext cx="3816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Какое дерево является узнаваемым символом России?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860737" y="1980031"/>
            <a:ext cx="3693096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Ростом разные подружки,</a:t>
            </a:r>
          </a:p>
          <a:p>
            <a:pPr algn="ctr"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похожи друг на дружку,</a:t>
            </a:r>
          </a:p>
          <a:p>
            <a:pPr algn="ctr"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они сидят друг в дружке, </a:t>
            </a:r>
          </a:p>
          <a:p>
            <a:pPr algn="ctr"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этой молодице</a:t>
            </a:r>
          </a:p>
          <a:p>
            <a:pPr algn="ctr"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Прячутся сестрицы.</a:t>
            </a:r>
          </a:p>
          <a:p>
            <a:pPr algn="ctr"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Каждая сестрица –	</a:t>
            </a:r>
          </a:p>
          <a:p>
            <a:pPr algn="ctr"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меньшей – темница. </a:t>
            </a:r>
            <a:endPara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http://www.goldengrail.ru/i/big/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055290"/>
            <a:ext cx="4176465" cy="3960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99592" y="260648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j-lt"/>
                <a:cs typeface="Times New Roman" pitchFamily="18" charset="0"/>
              </a:rPr>
              <a:t>Какая самая знаменитая национальная </a:t>
            </a:r>
            <a:r>
              <a:rPr lang="ru-RU" sz="3200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j-lt"/>
                <a:cs typeface="Times New Roman" pitchFamily="18" charset="0"/>
              </a:rPr>
              <a:t>игрушка России? </a:t>
            </a:r>
            <a:br>
              <a:rPr lang="ru-RU" sz="3200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j-lt"/>
                <a:cs typeface="Times New Roman" pitchFamily="18" charset="0"/>
              </a:rPr>
            </a:br>
            <a:r>
              <a:rPr lang="ru-RU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j-lt"/>
                <a:cs typeface="Times New Roman" pitchFamily="18" charset="0"/>
              </a:rPr>
              <a:t>Матрешка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1734828/dbf2c875-be74-400e-8193-94685ccbf77b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228209" cy="483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94719" y="198884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i="1" dirty="0">
                <a:solidFill>
                  <a:srgbClr val="0000FF"/>
                </a:solidFill>
              </a:rPr>
              <a:t> </a:t>
            </a:r>
            <a:r>
              <a:rPr lang="ru-RU" sz="2400" i="1" dirty="0" smtClean="0">
                <a:solidFill>
                  <a:srgbClr val="0000FF"/>
                </a:solidFill>
              </a:rPr>
              <a:t>Любимый музыкальный инструмент русского народа.</a:t>
            </a:r>
          </a:p>
          <a:p>
            <a:pPr algn="just"/>
            <a:endParaRPr lang="ru-RU" sz="2400" i="1" dirty="0" smtClean="0">
              <a:solidFill>
                <a:srgbClr val="0000FF"/>
              </a:solidFill>
            </a:endParaRPr>
          </a:p>
          <a:p>
            <a:r>
              <a:rPr lang="ru-RU" dirty="0"/>
              <a:t>Гармонь - не просто ящик музыкальный,</a:t>
            </a:r>
            <a:br>
              <a:rPr lang="ru-RU" dirty="0"/>
            </a:br>
            <a:r>
              <a:rPr lang="ru-RU" dirty="0"/>
              <a:t>Она - хранительница русской старины,</a:t>
            </a:r>
            <a:br>
              <a:rPr lang="ru-RU" dirty="0"/>
            </a:br>
            <a:r>
              <a:rPr lang="ru-RU" dirty="0"/>
              <a:t>Народной мудрости </a:t>
            </a:r>
            <a:r>
              <a:rPr lang="ru-RU" dirty="0" smtClean="0"/>
              <a:t>источник уникальный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Культурное наследие страны!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Своя, простая, русская, народная,</a:t>
            </a:r>
            <a:br>
              <a:rPr lang="ru-RU" dirty="0"/>
            </a:br>
            <a:r>
              <a:rPr lang="ru-RU" dirty="0"/>
              <a:t>Гармонь тревожит сердце благородное,</a:t>
            </a:r>
            <a:br>
              <a:rPr lang="ru-RU" dirty="0"/>
            </a:br>
            <a:r>
              <a:rPr lang="ru-RU" dirty="0"/>
              <a:t>И музыкой волнующей, особенной,</a:t>
            </a:r>
            <a:br>
              <a:rPr lang="ru-RU" dirty="0"/>
            </a:br>
            <a:r>
              <a:rPr lang="ru-RU" dirty="0"/>
              <a:t>Вновь наши души связывает с Родиной</a:t>
            </a:r>
            <a:r>
              <a:rPr lang="ru-RU" dirty="0" smtClean="0"/>
              <a:t>!</a:t>
            </a:r>
          </a:p>
          <a:p>
            <a:pPr algn="just"/>
            <a:r>
              <a:rPr lang="ru-RU" i="1" dirty="0" smtClean="0"/>
              <a:t>			(С. Борискин)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60648"/>
            <a:ext cx="2867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Гармонь</a:t>
            </a:r>
            <a:r>
              <a:rPr lang="ru-RU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2411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Балалайка</a:t>
            </a:r>
            <a:r>
              <a:rPr lang="ru-RU" sz="2800" i="1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700808"/>
            <a:ext cx="4572000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200" i="1" dirty="0" smtClean="0">
                <a:solidFill>
                  <a:srgbClr val="0000FF"/>
                </a:solidFill>
              </a:rPr>
              <a:t>Самый </a:t>
            </a:r>
            <a:r>
              <a:rPr lang="ru-RU" sz="2200" i="1" dirty="0">
                <a:solidFill>
                  <a:srgbClr val="0000FF"/>
                </a:solidFill>
              </a:rPr>
              <a:t>известный и распространенный русский народный инструмент, который относят к щипковым; имеет 3 струны. </a:t>
            </a:r>
            <a:endParaRPr lang="ru-RU" sz="2200" i="1" dirty="0" smtClean="0">
              <a:solidFill>
                <a:srgbClr val="0000FF"/>
              </a:solidFill>
            </a:endParaRPr>
          </a:p>
          <a:p>
            <a:pPr algn="just"/>
            <a:endParaRPr lang="ru-RU" sz="2200" i="1" dirty="0" smtClean="0">
              <a:solidFill>
                <a:srgbClr val="0000FF"/>
              </a:solidFill>
            </a:endParaRPr>
          </a:p>
          <a:p>
            <a:r>
              <a:rPr lang="ru-RU" sz="2200" dirty="0"/>
              <a:t>Треугольная доска.  </a:t>
            </a:r>
            <a:r>
              <a:rPr lang="ru-RU" sz="2200" dirty="0" smtClean="0"/>
              <a:t>А </a:t>
            </a:r>
            <a:r>
              <a:rPr lang="ru-RU" sz="2200" dirty="0"/>
              <a:t>на ней три волоска.</a:t>
            </a:r>
          </a:p>
          <a:p>
            <a:r>
              <a:rPr lang="ru-RU" sz="2200" dirty="0"/>
              <a:t>Волосок – тонкий, голосок – звонкий.                                  </a:t>
            </a:r>
          </a:p>
          <a:p>
            <a:r>
              <a:rPr lang="ru-RU" sz="2200" dirty="0"/>
              <a:t>Три струны, а звук какой! </a:t>
            </a:r>
            <a:endParaRPr lang="ru-RU" sz="2200" dirty="0" smtClean="0"/>
          </a:p>
          <a:p>
            <a:r>
              <a:rPr lang="ru-RU" sz="2200" dirty="0" smtClean="0"/>
              <a:t>С </a:t>
            </a:r>
            <a:r>
              <a:rPr lang="ru-RU" sz="2200" dirty="0"/>
              <a:t>переливами, живой.</a:t>
            </a:r>
          </a:p>
          <a:p>
            <a:r>
              <a:rPr lang="ru-RU" sz="2200" dirty="0"/>
              <a:t>Узнаю его в момент –  самый русский инструмент.   </a:t>
            </a:r>
          </a:p>
          <a:p>
            <a:pPr algn="just"/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9220" name="Picture 4" descr="https://avatars.mds.yandex.net/get-pdb/1807426/f95db37c-b624-4b38-b1fa-8c57997758a9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098326" cy="3447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60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0_57786_6cc24f37_XL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44016" y="2492896"/>
            <a:ext cx="8892480" cy="4174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Россия - это огромная </a:t>
            </a: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страна!</a:t>
            </a:r>
            <a:endParaRPr lang="ru-RU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Одна из самых больших в </a:t>
            </a: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мире.</a:t>
            </a:r>
            <a:endParaRPr lang="ru-RU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000" dirty="0">
                <a:solidFill>
                  <a:srgbClr val="0000FF"/>
                </a:solidFill>
              </a:rPr>
              <a:t>Когда на одном конце нашей страны люди ложатся спать, на другом -</a:t>
            </a:r>
            <a:r>
              <a:rPr lang="ru-RU" sz="2000" dirty="0" smtClean="0">
                <a:solidFill>
                  <a:srgbClr val="0000FF"/>
                </a:solidFill>
              </a:rPr>
              <a:t>начинается </a:t>
            </a:r>
            <a:r>
              <a:rPr lang="ru-RU" sz="2000" dirty="0">
                <a:solidFill>
                  <a:srgbClr val="0000FF"/>
                </a:solidFill>
              </a:rPr>
              <a:t>утро. На одном конце нашей страны может идти снег, а на другом – припекать солнышко. Чтобы добраться с одного конца </a:t>
            </a:r>
            <a:r>
              <a:rPr lang="ru-RU" sz="2000" dirty="0" smtClean="0">
                <a:solidFill>
                  <a:srgbClr val="0000FF"/>
                </a:solidFill>
              </a:rPr>
              <a:t>России на другой, </a:t>
            </a:r>
            <a:r>
              <a:rPr lang="ru-RU" sz="2000" dirty="0">
                <a:solidFill>
                  <a:srgbClr val="0000FF"/>
                </a:solidFill>
              </a:rPr>
              <a:t>на поезде надо ехать 7 </a:t>
            </a:r>
            <a:r>
              <a:rPr lang="ru-RU" sz="2000" dirty="0" smtClean="0">
                <a:solidFill>
                  <a:srgbClr val="0000FF"/>
                </a:solidFill>
              </a:rPr>
              <a:t>дней, </a:t>
            </a:r>
            <a:r>
              <a:rPr lang="ru-RU" sz="2000" dirty="0">
                <a:solidFill>
                  <a:srgbClr val="0000FF"/>
                </a:solidFill>
              </a:rPr>
              <a:t>а на самолете лететь почти </a:t>
            </a:r>
            <a:r>
              <a:rPr lang="ru-RU" sz="2000" dirty="0" smtClean="0">
                <a:solidFill>
                  <a:srgbClr val="0000FF"/>
                </a:solidFill>
              </a:rPr>
              <a:t>сутки.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910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Россия – это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многонациональная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страна!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Люди каких национальностей проживают в России? (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усские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татары,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армяне, башкиры, чуваши, чеченцы, якуты и другие).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0" t="28470" r="25895" b="9567"/>
          <a:stretch>
            <a:fillRect/>
          </a:stretch>
        </p:blipFill>
        <p:spPr>
          <a:xfrm>
            <a:off x="1691680" y="2348880"/>
            <a:ext cx="5550455" cy="4191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5502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967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пословицы о дружбе вы знаете?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406877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Новых друзей наживай, а старых не забывай.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Ты, гроза, грозись, а мы – друг за друга держись.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за всех и все за одного.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имей сто рублей, а имей сто друзей.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друга – ищи, а нашел – береги.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461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Очень много слов на свете,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снежинок  у зимы,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 возьмем, к примеру, эти :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Слово «Я» и слово «Мы».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«Я» на свете одиноко,                       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«Я» не очень много прока.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Одному или одной трудно справиться с бедой.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Слово «Мы» сильней, чем «Я».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Семья, и мы – Друзья!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 – Народ, и мы – Едины,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Вместе мы непобедимы !!!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 В. Орлов)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500848"/>
            <a:ext cx="4614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00FF"/>
                </a:solidFill>
              </a:rPr>
              <a:t>Моя малая Родина.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51173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3200" b="1" dirty="0">
                <a:solidFill>
                  <a:srgbClr val="C00000"/>
                </a:solidFill>
              </a:rPr>
              <a:t>Что мы Родиной зовём?         </a:t>
            </a:r>
          </a:p>
          <a:p>
            <a:pPr>
              <a:buNone/>
            </a:pPr>
            <a:r>
              <a:rPr lang="ru-RU" sz="3200" b="1" dirty="0">
                <a:solidFill>
                  <a:srgbClr val="C00000"/>
                </a:solidFill>
              </a:rPr>
              <a:t>Дом, где мы с тобой живём</a:t>
            </a:r>
          </a:p>
          <a:p>
            <a:pPr>
              <a:buNone/>
            </a:pPr>
            <a:r>
              <a:rPr lang="ru-RU" sz="3200" b="1" dirty="0">
                <a:solidFill>
                  <a:srgbClr val="C00000"/>
                </a:solidFill>
              </a:rPr>
              <a:t>И берёзки, вдоль которых</a:t>
            </a:r>
          </a:p>
          <a:p>
            <a:pPr>
              <a:buNone/>
            </a:pPr>
            <a:r>
              <a:rPr lang="ru-RU" sz="3200" b="1" dirty="0">
                <a:solidFill>
                  <a:srgbClr val="C00000"/>
                </a:solidFill>
              </a:rPr>
              <a:t>Рядом с мамой мы идём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33098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3200" b="1" dirty="0">
                <a:solidFill>
                  <a:srgbClr val="C00000"/>
                </a:solidFill>
              </a:rPr>
              <a:t>Что мы Родиной зовём? </a:t>
            </a:r>
          </a:p>
          <a:p>
            <a:pPr>
              <a:buNone/>
            </a:pPr>
            <a:r>
              <a:rPr lang="ru-RU" sz="3200" b="1" dirty="0">
                <a:solidFill>
                  <a:srgbClr val="C00000"/>
                </a:solidFill>
              </a:rPr>
              <a:t>Поле с тонким колоском,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Наши </a:t>
            </a:r>
            <a:r>
              <a:rPr lang="ru-RU" sz="3200" b="1" dirty="0">
                <a:solidFill>
                  <a:srgbClr val="C00000"/>
                </a:solidFill>
              </a:rPr>
              <a:t>праздники и песни,      </a:t>
            </a:r>
            <a:endParaRPr lang="ru-RU" sz="32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b="1" dirty="0">
                <a:solidFill>
                  <a:srgbClr val="C00000"/>
                </a:solidFill>
              </a:rPr>
              <a:t>Тёплый вечер за окном.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259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текущая19-20\лето 20\русь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42322"/>
            <a:ext cx="8682236" cy="625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658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8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>
                <a:solidFill>
                  <a:srgbClr val="0000FF"/>
                </a:solidFill>
              </a:rPr>
              <a:t>Мы с вами живем в Центральной части  России</a:t>
            </a:r>
            <a:r>
              <a:rPr lang="ru-RU" sz="4400" i="1" dirty="0" smtClean="0">
                <a:solidFill>
                  <a:srgbClr val="0000FF"/>
                </a:solidFill>
              </a:rPr>
              <a:t>.</a:t>
            </a:r>
          </a:p>
          <a:p>
            <a:pPr algn="ctr"/>
            <a:r>
              <a:rPr lang="ru-RU" sz="4400" i="1" dirty="0">
                <a:solidFill>
                  <a:srgbClr val="0000FF"/>
                </a:solidFill>
              </a:rPr>
              <a:t/>
            </a:r>
            <a:br>
              <a:rPr lang="ru-RU" sz="4400" i="1" dirty="0">
                <a:solidFill>
                  <a:srgbClr val="0000FF"/>
                </a:solidFill>
              </a:rPr>
            </a:br>
            <a:r>
              <a:rPr lang="ru-RU" sz="4400" i="1" dirty="0">
                <a:solidFill>
                  <a:srgbClr val="0000FF"/>
                </a:solidFill>
              </a:rPr>
              <a:t>Как называется </a:t>
            </a:r>
            <a:r>
              <a:rPr lang="ru-RU" sz="4400" i="1" dirty="0" smtClean="0">
                <a:solidFill>
                  <a:srgbClr val="0000FF"/>
                </a:solidFill>
              </a:rPr>
              <a:t>область и город, в котором мы живем?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126329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>
                <a:solidFill>
                  <a:srgbClr val="0000FF"/>
                </a:solidFill>
              </a:rPr>
              <a:t>Тульская область или Тульский край. Город Тула</a:t>
            </a:r>
            <a:endParaRPr lang="ru-RU" sz="4400" dirty="0"/>
          </a:p>
        </p:txBody>
      </p:sp>
      <p:pic>
        <p:nvPicPr>
          <p:cNvPr id="10244" name="Picture 4" descr="https://kudago.com/media/images/news/66/de/66de4c976be95919a05a74749264d0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7198"/>
            <a:ext cx="4307179" cy="277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3.fotokto.ru/photo/full/115/11519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5" y="1707198"/>
            <a:ext cx="4284476" cy="28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torage.myseldon.com/news_pict_FD/FD227D9F96963D74BDBE2C0C9E1B60A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03" y="4005064"/>
            <a:ext cx="4164400" cy="270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21590" y="12618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4765" y="1733300"/>
            <a:ext cx="1866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Музей оружия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764078"/>
            <a:ext cx="3725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Музей </a:t>
            </a:r>
            <a:r>
              <a:rPr lang="ru-RU" dirty="0" smtClean="0"/>
              <a:t>–усадьба «Ясная поляна»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69203" y="4005064"/>
            <a:ext cx="1986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Тульский кремль</a:t>
            </a:r>
            <a:endParaRPr lang="ru-RU" dirty="0"/>
          </a:p>
        </p:txBody>
      </p:sp>
      <p:pic>
        <p:nvPicPr>
          <p:cNvPr id="10250" name="Picture 10" descr="https://pbs.twimg.com/media/Bv3oOITIYAAtcK6.jpg:la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8" y="1539671"/>
            <a:ext cx="8779888" cy="519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748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i="1" dirty="0" smtClean="0">
                <a:solidFill>
                  <a:srgbClr val="0000FF"/>
                </a:solidFill>
              </a:rPr>
              <a:t>У нашего Тульского края есть свои узнаваемые символы</a:t>
            </a:r>
            <a:r>
              <a:rPr lang="ru-RU" sz="3200" i="1" dirty="0">
                <a:solidFill>
                  <a:srgbClr val="0000FF"/>
                </a:solidFill>
              </a:rPr>
              <a:t>:</a:t>
            </a:r>
            <a:r>
              <a:rPr lang="ru-RU" sz="3200" i="1" dirty="0" smtClean="0">
                <a:solidFill>
                  <a:srgbClr val="0000FF"/>
                </a:solidFill>
              </a:rPr>
              <a:t> 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s://fb.ru/misc/i/gallery/58159/25484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08434"/>
            <a:ext cx="3275856" cy="21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welcometula.com/thumb/2/klpuaaaerWJksOOMjArsQg/700r924/d/%D0%A2%D1%83%D0%BB%D1%8C%D1%81%D0%BA%D0%B8%D0%B9_%D0%9B%D0%B5%D0%B2%D1%88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417638"/>
            <a:ext cx="2561333" cy="301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ttps://www.orfey.net/upload/iblock/647/64737dd7cb36d1398ee936d92129c4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1" y="4292733"/>
            <a:ext cx="3264448" cy="24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http://historypistols.ru/wp-content/uploads/2015/07/101-1024x5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77" y="4629882"/>
            <a:ext cx="3291460" cy="174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1887" y="162880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Самовар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8640" y="3933056"/>
            <a:ext cx="1948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Тульский пряник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632443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Левша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62886" y="5133301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Оружие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6845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641" y="980728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C00000"/>
                </a:solidFill>
              </a:rPr>
              <a:t>Родина – слово большое-большое,</a:t>
            </a:r>
            <a:br>
              <a:rPr lang="ru-RU" sz="3200" i="1" dirty="0">
                <a:solidFill>
                  <a:srgbClr val="C00000"/>
                </a:solidFill>
              </a:rPr>
            </a:br>
            <a:r>
              <a:rPr lang="ru-RU" sz="3200" i="1" dirty="0">
                <a:solidFill>
                  <a:srgbClr val="C00000"/>
                </a:solidFill>
              </a:rPr>
              <a:t>Пусть не бывает на свете чудес,</a:t>
            </a:r>
            <a:br>
              <a:rPr lang="ru-RU" sz="3200" i="1" dirty="0">
                <a:solidFill>
                  <a:srgbClr val="C00000"/>
                </a:solidFill>
              </a:rPr>
            </a:br>
            <a:r>
              <a:rPr lang="ru-RU" sz="3200" i="1" dirty="0">
                <a:solidFill>
                  <a:srgbClr val="C00000"/>
                </a:solidFill>
              </a:rPr>
              <a:t>Если сказать это слово с душою,</a:t>
            </a:r>
            <a:br>
              <a:rPr lang="ru-RU" sz="3200" i="1" dirty="0">
                <a:solidFill>
                  <a:srgbClr val="C00000"/>
                </a:solidFill>
              </a:rPr>
            </a:br>
            <a:r>
              <a:rPr lang="ru-RU" sz="3200" i="1" dirty="0">
                <a:solidFill>
                  <a:srgbClr val="C00000"/>
                </a:solidFill>
              </a:rPr>
              <a:t>Глубже морей оно, выше небес.</a:t>
            </a:r>
            <a:br>
              <a:rPr lang="ru-RU" sz="3200" i="1" dirty="0">
                <a:solidFill>
                  <a:srgbClr val="C00000"/>
                </a:solidFill>
              </a:rPr>
            </a:br>
            <a:r>
              <a:rPr lang="ru-RU" sz="3200" i="1" dirty="0">
                <a:solidFill>
                  <a:srgbClr val="C00000"/>
                </a:solidFill>
              </a:rPr>
              <a:t>В нем умещается ровно полмира,</a:t>
            </a:r>
            <a:br>
              <a:rPr lang="ru-RU" sz="3200" i="1" dirty="0">
                <a:solidFill>
                  <a:srgbClr val="C00000"/>
                </a:solidFill>
              </a:rPr>
            </a:br>
            <a:r>
              <a:rPr lang="ru-RU" sz="3200" i="1" dirty="0">
                <a:solidFill>
                  <a:srgbClr val="C00000"/>
                </a:solidFill>
              </a:rPr>
              <a:t>Мама и папа, соседи, друзья,</a:t>
            </a:r>
            <a:br>
              <a:rPr lang="ru-RU" sz="3200" i="1" dirty="0">
                <a:solidFill>
                  <a:srgbClr val="C00000"/>
                </a:solidFill>
              </a:rPr>
            </a:br>
            <a:r>
              <a:rPr lang="ru-RU" sz="3200" i="1" dirty="0">
                <a:solidFill>
                  <a:srgbClr val="C00000"/>
                </a:solidFill>
              </a:rPr>
              <a:t>Город родимый, родная квартира,</a:t>
            </a:r>
            <a:br>
              <a:rPr lang="ru-RU" sz="3200" i="1" dirty="0">
                <a:solidFill>
                  <a:srgbClr val="C00000"/>
                </a:solidFill>
              </a:rPr>
            </a:br>
            <a:r>
              <a:rPr lang="ru-RU" sz="3200" i="1" dirty="0">
                <a:solidFill>
                  <a:srgbClr val="C00000"/>
                </a:solidFill>
              </a:rPr>
              <a:t>Бабушка, школа, котенок и 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055977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0" y="2276872"/>
            <a:ext cx="91440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44909"/>
            <a:ext cx="9144000" cy="2898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cs typeface="Arial" pitchFamily="34" charset="0"/>
            </a:endParaRPr>
          </a:p>
        </p:txBody>
      </p:sp>
      <p:pic>
        <p:nvPicPr>
          <p:cNvPr id="2051" name="Picture 3" descr="https://favicon.yandex.net/favicon/tula-motors.r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-5984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ds05.infourok.ru/uploads/ex/01ef/00093d36-d945e7d3/hello_html_m3d6368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-144909"/>
            <a:ext cx="9112250" cy="730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4217" y="1124744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Если мы живем в России, как нас всех можно назвать одним словом?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6030579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2857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5400" b="1" cap="all" dirty="0">
                <a:ln w="2857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cap="all" dirty="0" smtClean="0">
                <a:ln w="2857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РОССИЯНЕ!!!</a:t>
            </a:r>
            <a:endParaRPr lang="ru-RU" sz="5400" b="1" cap="all" dirty="0">
              <a:ln w="2857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788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" y="-16350"/>
            <a:ext cx="914022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548680"/>
            <a:ext cx="61206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>
                <a:ln>
                  <a:solidFill>
                    <a:srgbClr val="0000FF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3600" b="1" dirty="0" smtClean="0">
                <a:ln>
                  <a:solidFill>
                    <a:srgbClr val="0000FF"/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3600" b="1" dirty="0">
              <a:ln>
                <a:solidFill>
                  <a:srgbClr val="0000FF"/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карте мира не найдешь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Тот дом, в котором ты живешь,</a:t>
            </a:r>
          </a:p>
          <a:p>
            <a:pPr algn="ctr">
              <a:buNone/>
            </a:pP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даже улицы родной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 не найдем на карте той.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 мы всегда на ней найдем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Свою страну – наш общий дом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4581126"/>
            <a:ext cx="2367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В.Степанов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6604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648"/>
            <a:ext cx="9144000" cy="4525963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Наша Родина – Россия.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4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Страна, в которой мы родились, живём.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4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Родина у каждого человека одна!</a:t>
            </a:r>
          </a:p>
          <a:p>
            <a:pPr algn="ctr" eaLnBrk="1" hangingPunct="1">
              <a:buFontTx/>
              <a:buNone/>
            </a:pPr>
            <a:endParaRPr lang="ru-RU" sz="480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4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Какой город является столицей России?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234183/77396116-7a8f-40b7-a52b-6eaa131472d3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57" y="0"/>
            <a:ext cx="9240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3528" y="41176"/>
            <a:ext cx="6985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Москва – столица России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30028" y="1111096"/>
            <a:ext cx="56342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– это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Красная площадь</a:t>
            </a:r>
            <a:r>
              <a:rPr lang="ru-RU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– это башни Кремля,</a:t>
            </a:r>
          </a:p>
          <a:p>
            <a:pPr algn="ctr"/>
            <a:r>
              <a:rPr lang="ru-RU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– это сердце России,</a:t>
            </a:r>
          </a:p>
          <a:p>
            <a:pPr algn="ctr"/>
            <a:r>
              <a:rPr lang="ru-RU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Которое любит тебя.</a:t>
            </a:r>
          </a:p>
        </p:txBody>
      </p:sp>
    </p:spTree>
    <p:extLst>
      <p:ext uri="{BB962C8B-B14F-4D97-AF65-F5344CB8AC3E}">
        <p14:creationId xmlns:p14="http://schemas.microsoft.com/office/powerpoint/2010/main" val="15769592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5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Государственные символы России</a:t>
            </a:r>
          </a:p>
        </p:txBody>
      </p:sp>
      <p:pic>
        <p:nvPicPr>
          <p:cNvPr id="4" name="Picture 3" descr="C:\Documents and Settings\Admin\Рабочий стол\j0400812-1213084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2952750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Admin\Рабочий стол\9785714009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4633" y="2924944"/>
            <a:ext cx="2592387" cy="27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Documents and Settings\Admin\Рабочий стол\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7383" y="2924944"/>
            <a:ext cx="2376487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95536" y="1412776"/>
            <a:ext cx="82089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относится к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государственным символам 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России?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32037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Кто является президентом Российской Федерации?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Президент Российской Федерации </a:t>
            </a:r>
            <a:br>
              <a:rPr lang="ru-RU" sz="4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Владимир Владимирович Путин</a:t>
            </a:r>
          </a:p>
        </p:txBody>
      </p:sp>
      <p:pic>
        <p:nvPicPr>
          <p:cNvPr id="6148" name="Picture 4" descr="https://pbs.twimg.com/media/DcCpz69W0AAMmTc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672408" cy="5013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536</Words>
  <Application>Microsoft Office PowerPoint</Application>
  <PresentationFormat>Экран (4:3)</PresentationFormat>
  <Paragraphs>102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Helvetica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Государственные символы России</vt:lpstr>
      <vt:lpstr>Презентация PowerPoint</vt:lpstr>
      <vt:lpstr>Президент Российской Федерации  Владимир Владимирович Путин</vt:lpstr>
      <vt:lpstr>Ребята, еще у нашей Родины есть другие символы, по которым ее узнают во всем мире.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Россия – это многонациональная страна!   Люди каких национальностей проживают в России? (Русские, татары, армяне, башкиры, чуваши, чеченцы, якуты и другие). </vt:lpstr>
      <vt:lpstr>Какие пословицы о дружбе вы знаете?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User</cp:lastModifiedBy>
  <cp:revision>83</cp:revision>
  <dcterms:created xsi:type="dcterms:W3CDTF">2013-02-05T20:37:06Z</dcterms:created>
  <dcterms:modified xsi:type="dcterms:W3CDTF">2020-06-08T17:17:28Z</dcterms:modified>
</cp:coreProperties>
</file>